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83" r:id="rId4"/>
    <p:sldId id="271" r:id="rId5"/>
    <p:sldId id="273" r:id="rId6"/>
    <p:sldId id="279" r:id="rId7"/>
    <p:sldId id="275" r:id="rId8"/>
    <p:sldId id="284" r:id="rId9"/>
    <p:sldId id="289" r:id="rId10"/>
    <p:sldId id="286" r:id="rId11"/>
    <p:sldId id="287" r:id="rId12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93"/>
  </p:normalViewPr>
  <p:slideViewPr>
    <p:cSldViewPr snapToGrid="0" snapToObjects="1" showGuides="1">
      <p:cViewPr varScale="1">
        <p:scale>
          <a:sx n="74" d="100"/>
          <a:sy n="74" d="100"/>
        </p:scale>
        <p:origin x="3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jørgård" userId="e6d5102a-2621-4561-b98d-a252836352f8" providerId="ADAL" clId="{B066366D-D377-4D68-84B3-4864DF1717FE}"/>
    <pc:docChg chg="undo custSel modSld">
      <pc:chgData name="Lars Bjørgård" userId="e6d5102a-2621-4561-b98d-a252836352f8" providerId="ADAL" clId="{B066366D-D377-4D68-84B3-4864DF1717FE}" dt="2024-01-22T04:53:16.556" v="157" actId="20577"/>
      <pc:docMkLst>
        <pc:docMk/>
      </pc:docMkLst>
      <pc:sldChg chg="modSp mod">
        <pc:chgData name="Lars Bjørgård" userId="e6d5102a-2621-4561-b98d-a252836352f8" providerId="ADAL" clId="{B066366D-D377-4D68-84B3-4864DF1717FE}" dt="2024-01-22T03:35:18.065" v="27" actId="20577"/>
        <pc:sldMkLst>
          <pc:docMk/>
          <pc:sldMk cId="743075744" sldId="271"/>
        </pc:sldMkLst>
        <pc:spChg chg="mod">
          <ac:chgData name="Lars Bjørgård" userId="e6d5102a-2621-4561-b98d-a252836352f8" providerId="ADAL" clId="{B066366D-D377-4D68-84B3-4864DF1717FE}" dt="2024-01-22T03:35:18.065" v="27" actId="20577"/>
          <ac:spMkLst>
            <pc:docMk/>
            <pc:sldMk cId="743075744" sldId="271"/>
            <ac:spMk id="3" creationId="{2BDE4C4F-5DF7-C570-6BC2-4EF7A3182C87}"/>
          </ac:spMkLst>
        </pc:spChg>
      </pc:sldChg>
      <pc:sldChg chg="modSp mod">
        <pc:chgData name="Lars Bjørgård" userId="e6d5102a-2621-4561-b98d-a252836352f8" providerId="ADAL" clId="{B066366D-D377-4D68-84B3-4864DF1717FE}" dt="2024-01-22T04:50:35.095" v="151" actId="20577"/>
        <pc:sldMkLst>
          <pc:docMk/>
          <pc:sldMk cId="3816892755" sldId="275"/>
        </pc:sldMkLst>
        <pc:graphicFrameChg chg="modGraphic">
          <ac:chgData name="Lars Bjørgård" userId="e6d5102a-2621-4561-b98d-a252836352f8" providerId="ADAL" clId="{B066366D-D377-4D68-84B3-4864DF1717FE}" dt="2024-01-22T04:50:35.095" v="151" actId="20577"/>
          <ac:graphicFrameMkLst>
            <pc:docMk/>
            <pc:sldMk cId="3816892755" sldId="275"/>
            <ac:graphicFrameMk id="9" creationId="{429CA55B-3D56-1F45-6A80-15B18A09EA26}"/>
          </ac:graphicFrameMkLst>
        </pc:graphicFrameChg>
      </pc:sldChg>
      <pc:sldChg chg="modSp mod">
        <pc:chgData name="Lars Bjørgård" userId="e6d5102a-2621-4561-b98d-a252836352f8" providerId="ADAL" clId="{B066366D-D377-4D68-84B3-4864DF1717FE}" dt="2024-01-22T04:53:16.556" v="157" actId="20577"/>
        <pc:sldMkLst>
          <pc:docMk/>
          <pc:sldMk cId="46045281" sldId="279"/>
        </pc:sldMkLst>
        <pc:spChg chg="mod">
          <ac:chgData name="Lars Bjørgård" userId="e6d5102a-2621-4561-b98d-a252836352f8" providerId="ADAL" clId="{B066366D-D377-4D68-84B3-4864DF1717FE}" dt="2024-01-22T04:53:16.556" v="157" actId="20577"/>
          <ac:spMkLst>
            <pc:docMk/>
            <pc:sldMk cId="46045281" sldId="279"/>
            <ac:spMk id="6" creationId="{71451D72-F7C2-FC8C-4460-BE39ACA22112}"/>
          </ac:spMkLst>
        </pc:spChg>
      </pc:sldChg>
      <pc:sldChg chg="modSp mod">
        <pc:chgData name="Lars Bjørgård" userId="e6d5102a-2621-4561-b98d-a252836352f8" providerId="ADAL" clId="{B066366D-D377-4D68-84B3-4864DF1717FE}" dt="2024-01-22T04:51:32.405" v="152" actId="20577"/>
        <pc:sldMkLst>
          <pc:docMk/>
          <pc:sldMk cId="312792159" sldId="284"/>
        </pc:sldMkLst>
        <pc:spChg chg="mod">
          <ac:chgData name="Lars Bjørgård" userId="e6d5102a-2621-4561-b98d-a252836352f8" providerId="ADAL" clId="{B066366D-D377-4D68-84B3-4864DF1717FE}" dt="2024-01-22T04:51:32.405" v="152" actId="20577"/>
          <ac:spMkLst>
            <pc:docMk/>
            <pc:sldMk cId="312792159" sldId="284"/>
            <ac:spMk id="3" creationId="{DF47517D-DE0B-5C95-24FC-13E8D7789027}"/>
          </ac:spMkLst>
        </pc:spChg>
        <pc:spChg chg="mod">
          <ac:chgData name="Lars Bjørgård" userId="e6d5102a-2621-4561-b98d-a252836352f8" providerId="ADAL" clId="{B066366D-D377-4D68-84B3-4864DF1717FE}" dt="2024-01-22T03:33:05.156" v="8" actId="1076"/>
          <ac:spMkLst>
            <pc:docMk/>
            <pc:sldMk cId="312792159" sldId="284"/>
            <ac:spMk id="6" creationId="{9FDA5795-C46D-1B75-5A66-5998352B2657}"/>
          </ac:spMkLst>
        </pc:spChg>
        <pc:spChg chg="mod">
          <ac:chgData name="Lars Bjørgård" userId="e6d5102a-2621-4561-b98d-a252836352f8" providerId="ADAL" clId="{B066366D-D377-4D68-84B3-4864DF1717FE}" dt="2024-01-22T03:33:26.735" v="10" actId="114"/>
          <ac:spMkLst>
            <pc:docMk/>
            <pc:sldMk cId="312792159" sldId="284"/>
            <ac:spMk id="11" creationId="{9184119C-DB9B-BC4A-6BC1-5F14E769C129}"/>
          </ac:spMkLst>
        </pc:spChg>
        <pc:spChg chg="mod">
          <ac:chgData name="Lars Bjørgård" userId="e6d5102a-2621-4561-b98d-a252836352f8" providerId="ADAL" clId="{B066366D-D377-4D68-84B3-4864DF1717FE}" dt="2024-01-22T03:32:43.429" v="6" actId="114"/>
          <ac:spMkLst>
            <pc:docMk/>
            <pc:sldMk cId="312792159" sldId="284"/>
            <ac:spMk id="12" creationId="{42E968ED-849B-F1EE-EF34-1F1AB548E157}"/>
          </ac:spMkLst>
        </pc:spChg>
        <pc:picChg chg="mod modCrop">
          <ac:chgData name="Lars Bjørgård" userId="e6d5102a-2621-4561-b98d-a252836352f8" providerId="ADAL" clId="{B066366D-D377-4D68-84B3-4864DF1717FE}" dt="2024-01-22T03:32:22.470" v="4" actId="732"/>
          <ac:picMkLst>
            <pc:docMk/>
            <pc:sldMk cId="312792159" sldId="284"/>
            <ac:picMk id="5" creationId="{C3DEA970-2DE0-47CA-5814-9A7159FC76DF}"/>
          </ac:picMkLst>
        </pc:picChg>
        <pc:picChg chg="mod modCrop">
          <ac:chgData name="Lars Bjørgård" userId="e6d5102a-2621-4561-b98d-a252836352f8" providerId="ADAL" clId="{B066366D-D377-4D68-84B3-4864DF1717FE}" dt="2024-01-22T03:32:02.033" v="3" actId="732"/>
          <ac:picMkLst>
            <pc:docMk/>
            <pc:sldMk cId="312792159" sldId="284"/>
            <ac:picMk id="9" creationId="{D05843FB-840C-29EA-6C2C-EBA2A0930ACC}"/>
          </ac:picMkLst>
        </pc:picChg>
      </pc:sldChg>
      <pc:sldChg chg="modSp mod">
        <pc:chgData name="Lars Bjørgård" userId="e6d5102a-2621-4561-b98d-a252836352f8" providerId="ADAL" clId="{B066366D-D377-4D68-84B3-4864DF1717FE}" dt="2024-01-22T03:46:36.458" v="95" actId="255"/>
        <pc:sldMkLst>
          <pc:docMk/>
          <pc:sldMk cId="350480158" sldId="289"/>
        </pc:sldMkLst>
        <pc:graphicFrameChg chg="mod modGraphic">
          <ac:chgData name="Lars Bjørgård" userId="e6d5102a-2621-4561-b98d-a252836352f8" providerId="ADAL" clId="{B066366D-D377-4D68-84B3-4864DF1717FE}" dt="2024-01-22T03:46:36.458" v="95" actId="255"/>
          <ac:graphicFrameMkLst>
            <pc:docMk/>
            <pc:sldMk cId="350480158" sldId="289"/>
            <ac:graphicFrameMk id="15" creationId="{8FDAC6A7-E6C5-12BB-106D-62E39160CE9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F02FF-A78B-E140-8366-AD78E349B310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A86C6-EFAA-4047-AF79-BA74C67480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6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2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0B3A-F59E-4A40-9A2D-1212DBFA9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26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06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2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7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D8A4C-78BF-484E-971B-F59A9A87E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D6EB0-5DF2-D646-BF5A-F9B815EFE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6DD8C-0394-7241-83EC-F749C6BBA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B24B6-9A66-5145-B0BB-7CF32D1CD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4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334BB-2647-0B4F-8618-96E8F87A1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77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22.01.2024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plassholder_">
            <a:extLst>
              <a:ext uri="{FF2B5EF4-FFF2-40B4-BE49-F238E27FC236}">
                <a16:creationId xmlns:a16="http://schemas.microsoft.com/office/drawing/2014/main" id="{EA760E89-C881-3B48-A228-2E14D4F18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E35CFE-C335-4559-BA33-515485791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77511" y="365125"/>
            <a:ext cx="249809" cy="2736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3555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22.01.2024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7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9" r:id="rId6"/>
    <p:sldLayoutId id="2147483661" r:id="rId7"/>
    <p:sldLayoutId id="2147483663" r:id="rId8"/>
    <p:sldLayoutId id="2147483664" r:id="rId9"/>
    <p:sldLayoutId id="2147483654" r:id="rId10"/>
    <p:sldLayoutId id="21474836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85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gress, himmel, plante&#10;&#10;Automatisk generert beskrivelse">
            <a:extLst>
              <a:ext uri="{FF2B5EF4-FFF2-40B4-BE49-F238E27FC236}">
                <a16:creationId xmlns:a16="http://schemas.microsoft.com/office/drawing/2014/main" id="{B353347D-A8C1-C033-DDE6-0852A612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473" y="1769443"/>
            <a:ext cx="4485373" cy="2986976"/>
          </a:xfrm>
          <a:prstGeom prst="rect">
            <a:avLst/>
          </a:prstGeom>
        </p:spPr>
      </p:pic>
      <p:pic>
        <p:nvPicPr>
          <p:cNvPr id="7" name="Bilde 6" descr="Et bilde som inneholder utendørs, gress, vei, fjell&#10;&#10;Automatisk generert beskrivelse">
            <a:extLst>
              <a:ext uri="{FF2B5EF4-FFF2-40B4-BE49-F238E27FC236}">
                <a16:creationId xmlns:a16="http://schemas.microsoft.com/office/drawing/2014/main" id="{C2D435BA-65AB-EB62-6908-EC8D1E49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14803" cy="2607013"/>
          </a:xfrm>
          <a:prstGeom prst="rect">
            <a:avLst/>
          </a:prstGeom>
        </p:spPr>
      </p:pic>
      <p:pic>
        <p:nvPicPr>
          <p:cNvPr id="8" name="Bilde 7" descr="Et bilde som inneholder utendørs, sky, gress, vei&#10;&#10;Automatisk generert beskrivelse">
            <a:extLst>
              <a:ext uri="{FF2B5EF4-FFF2-40B4-BE49-F238E27FC236}">
                <a16:creationId xmlns:a16="http://schemas.microsoft.com/office/drawing/2014/main" id="{6FEB67DD-7AD3-7B93-4316-A2D713958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41162"/>
            <a:ext cx="3949242" cy="2516838"/>
          </a:xfrm>
          <a:prstGeom prst="rect">
            <a:avLst/>
          </a:prstGeom>
        </p:spPr>
      </p:pic>
      <p:pic>
        <p:nvPicPr>
          <p:cNvPr id="9" name="Bilde 8" descr="Et bilde som inneholder utendørs, vann, Flyfoto, fjell&#10;&#10;Automatisk generert beskrivelse">
            <a:extLst>
              <a:ext uri="{FF2B5EF4-FFF2-40B4-BE49-F238E27FC236}">
                <a16:creationId xmlns:a16="http://schemas.microsoft.com/office/drawing/2014/main" id="{0A6AE2BE-94CA-03E0-2BF4-283451627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194" y="35294"/>
            <a:ext cx="3914806" cy="2607015"/>
          </a:xfrm>
          <a:prstGeom prst="rect">
            <a:avLst/>
          </a:prstGeom>
        </p:spPr>
      </p:pic>
      <p:pic>
        <p:nvPicPr>
          <p:cNvPr id="10" name="Bilde 9" descr="Et bilde som inneholder utendørs, tre, vann, Flyfoto&#10;&#10;Automatisk generert beskrivelse">
            <a:extLst>
              <a:ext uri="{FF2B5EF4-FFF2-40B4-BE49-F238E27FC236}">
                <a16:creationId xmlns:a16="http://schemas.microsoft.com/office/drawing/2014/main" id="{32A8F360-65F2-D12D-91DC-08834FFBB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516" y="4250987"/>
            <a:ext cx="3776580" cy="2616762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5C2D27F-7FBF-5B3F-D671-7E0B1803BDB9}"/>
              </a:ext>
            </a:extLst>
          </p:cNvPr>
          <p:cNvSpPr txBox="1"/>
          <p:nvPr/>
        </p:nvSpPr>
        <p:spPr>
          <a:xfrm>
            <a:off x="4148488" y="282387"/>
            <a:ext cx="3141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E6 Kvænangsfjellet pr </a:t>
            </a:r>
            <a:r>
              <a:rPr lang="nb-NO" sz="1100" dirty="0" err="1"/>
              <a:t>dd</a:t>
            </a:r>
            <a:r>
              <a:rPr lang="nb-NO" sz="1100" dirty="0"/>
              <a:t>. med høyfjellsprofil. Veilinje løftet opp mot 11m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D36128C-CCA4-0FD1-89BC-2033590BC171}"/>
              </a:ext>
            </a:extLst>
          </p:cNvPr>
          <p:cNvCxnSpPr>
            <a:cxnSpLocks/>
          </p:cNvCxnSpPr>
          <p:nvPr/>
        </p:nvCxnSpPr>
        <p:spPr>
          <a:xfrm flipH="1">
            <a:off x="3311091" y="519764"/>
            <a:ext cx="7507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A1C06CB-C3B2-C430-7A29-C2F3179479EA}"/>
              </a:ext>
            </a:extLst>
          </p:cNvPr>
          <p:cNvSpPr txBox="1"/>
          <p:nvPr/>
        </p:nvSpPr>
        <p:spPr>
          <a:xfrm>
            <a:off x="3686476" y="5828246"/>
            <a:ext cx="2387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dirty="0" err="1"/>
              <a:t>Utslaking</a:t>
            </a:r>
            <a:r>
              <a:rPr lang="nb-NO" sz="1100" dirty="0"/>
              <a:t> av veilinje:</a:t>
            </a:r>
          </a:p>
          <a:p>
            <a:pPr algn="ctr"/>
            <a:r>
              <a:rPr lang="nb-NO" sz="1100" dirty="0"/>
              <a:t>Gammel vei </a:t>
            </a:r>
            <a:r>
              <a:rPr lang="nb-NO" sz="1100" dirty="0" err="1"/>
              <a:t>vs</a:t>
            </a:r>
            <a:r>
              <a:rPr lang="nb-NO" sz="1100" dirty="0"/>
              <a:t> ny vei</a:t>
            </a: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3E71CDAF-57D6-111B-5886-B7A10EEE74C9}"/>
              </a:ext>
            </a:extLst>
          </p:cNvPr>
          <p:cNvCxnSpPr>
            <a:cxnSpLocks/>
          </p:cNvCxnSpPr>
          <p:nvPr/>
        </p:nvCxnSpPr>
        <p:spPr>
          <a:xfrm flipH="1">
            <a:off x="3686476" y="6047170"/>
            <a:ext cx="4620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102FBBA-6031-9630-953F-A8771BE2F44D}"/>
              </a:ext>
            </a:extLst>
          </p:cNvPr>
          <p:cNvSpPr txBox="1"/>
          <p:nvPr/>
        </p:nvSpPr>
        <p:spPr>
          <a:xfrm>
            <a:off x="8663870" y="2774764"/>
            <a:ext cx="3141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Skjæring vest for </a:t>
            </a:r>
            <a:r>
              <a:rPr lang="nb-NO" sz="1100" dirty="0" err="1"/>
              <a:t>Rakkeneslia</a:t>
            </a:r>
            <a:r>
              <a:rPr lang="nb-NO" sz="1100" dirty="0"/>
              <a:t> (Klokkarsteinen)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189D27F-C20F-D9F2-0197-09975FE8033D}"/>
              </a:ext>
            </a:extLst>
          </p:cNvPr>
          <p:cNvSpPr txBox="1"/>
          <p:nvPr/>
        </p:nvSpPr>
        <p:spPr>
          <a:xfrm>
            <a:off x="8575639" y="3856922"/>
            <a:ext cx="3141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Vestre påhugg Mettevolltunnelen inkl skredvoll til venstre i bildet.</a:t>
            </a:r>
          </a:p>
        </p:txBody>
      </p: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A52CEF81-F692-74C8-E049-402B2325F2BE}"/>
              </a:ext>
            </a:extLst>
          </p:cNvPr>
          <p:cNvCxnSpPr>
            <a:cxnSpLocks/>
          </p:cNvCxnSpPr>
          <p:nvPr/>
        </p:nvCxnSpPr>
        <p:spPr>
          <a:xfrm flipV="1">
            <a:off x="10509183" y="2428781"/>
            <a:ext cx="0" cy="356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tt pilkobling 24">
            <a:extLst>
              <a:ext uri="{FF2B5EF4-FFF2-40B4-BE49-F238E27FC236}">
                <a16:creationId xmlns:a16="http://schemas.microsoft.com/office/drawing/2014/main" id="{2D06CAC9-904C-E896-833A-D6855590261C}"/>
              </a:ext>
            </a:extLst>
          </p:cNvPr>
          <p:cNvCxnSpPr>
            <a:cxnSpLocks/>
          </p:cNvCxnSpPr>
          <p:nvPr/>
        </p:nvCxnSpPr>
        <p:spPr>
          <a:xfrm>
            <a:off x="10834837" y="4135188"/>
            <a:ext cx="0" cy="411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8FE437E2-6061-9C85-5F1B-47FB8361783C}"/>
              </a:ext>
            </a:extLst>
          </p:cNvPr>
          <p:cNvSpPr txBox="1"/>
          <p:nvPr/>
        </p:nvSpPr>
        <p:spPr>
          <a:xfrm>
            <a:off x="1084036" y="3262931"/>
            <a:ext cx="31414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Vestre påhugg Kvænangsfjelltunnelen</a:t>
            </a:r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D569D430-7B19-4145-5B6B-2DDCACC16BCC}"/>
              </a:ext>
            </a:extLst>
          </p:cNvPr>
          <p:cNvCxnSpPr>
            <a:cxnSpLocks/>
          </p:cNvCxnSpPr>
          <p:nvPr/>
        </p:nvCxnSpPr>
        <p:spPr>
          <a:xfrm flipV="1">
            <a:off x="3719747" y="3387519"/>
            <a:ext cx="587140" cy="12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789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5D788B-18E1-B02C-E212-86FFC489D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077E59-B285-4F6B-273A-6879F3680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994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B892-2723-2940-9A71-18E795F6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495004"/>
            <a:ext cx="10980000" cy="1655762"/>
          </a:xfrm>
        </p:spPr>
        <p:txBody>
          <a:bodyPr>
            <a:normAutofit/>
          </a:bodyPr>
          <a:lstStyle/>
          <a:p>
            <a:r>
              <a:rPr lang="nb-NO" sz="36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E6 Kvænangsfjellet  </a:t>
            </a:r>
            <a:br>
              <a:rPr lang="nb-NO" sz="36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</a:br>
            <a:endParaRPr lang="nb-NO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470D3-C5CD-0E4C-A85B-4246CA92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1"/>
            <a:ext cx="6226121" cy="2766123"/>
          </a:xfrm>
        </p:spPr>
        <p:txBody>
          <a:bodyPr>
            <a:normAutofit/>
          </a:bodyPr>
          <a:lstStyle/>
          <a:p>
            <a:r>
              <a:rPr lang="nb-NO" sz="28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Markering av åpnet Kvænangsfjelltunnel</a:t>
            </a:r>
          </a:p>
          <a:p>
            <a:r>
              <a:rPr lang="nb-NO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22. januar 2024</a:t>
            </a:r>
          </a:p>
          <a:p>
            <a:endParaRPr lang="nb-NO" sz="3200" kern="1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Prosjektsjef Lars Bjørgård</a:t>
            </a:r>
            <a:endParaRPr lang="nb-NO" sz="1800" kern="1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kern="100" dirty="0">
              <a:solidFill>
                <a:srgbClr val="000000"/>
              </a:solidFill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4" name="Bilde 3" descr="Et bilde som inneholder sky, utendørs, snø, skjermbilde&#10;&#10;Automatisk generert beskrivelse">
            <a:extLst>
              <a:ext uri="{FF2B5EF4-FFF2-40B4-BE49-F238E27FC236}">
                <a16:creationId xmlns:a16="http://schemas.microsoft.com/office/drawing/2014/main" id="{1DD0FA93-A46E-56B3-9DEC-20973239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141" y="2387065"/>
            <a:ext cx="7454364" cy="34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4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1836EB-FC94-8C2B-7628-37A629B40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49" y="166717"/>
            <a:ext cx="10983600" cy="1170377"/>
          </a:xfrm>
        </p:spPr>
        <p:txBody>
          <a:bodyPr>
            <a:normAutofit/>
          </a:bodyPr>
          <a:lstStyle/>
          <a:p>
            <a:r>
              <a:rPr lang="nb-NO" sz="4800" dirty="0"/>
              <a:t>E6 Kvænangsfjellet</a:t>
            </a:r>
            <a:r>
              <a:rPr lang="nb-NO" sz="3200" dirty="0"/>
              <a:t> </a:t>
            </a:r>
            <a:endParaRPr lang="nb-NO" dirty="0"/>
          </a:p>
        </p:txBody>
      </p:sp>
      <p:pic>
        <p:nvPicPr>
          <p:cNvPr id="3" name="Bilde 2" descr="Et bilde som inneholder diagram&#10;&#10;Automatisk generert beskrivelse">
            <a:extLst>
              <a:ext uri="{FF2B5EF4-FFF2-40B4-BE49-F238E27FC236}">
                <a16:creationId xmlns:a16="http://schemas.microsoft.com/office/drawing/2014/main" id="{E6697610-BEC4-44D4-A237-34CDEFB63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621"/>
            <a:ext cx="12157487" cy="329533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C6208D3-0F59-14DA-6B64-B2298678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" y="1862577"/>
            <a:ext cx="466790" cy="44773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D4F2FA56-8724-7E6F-6CA4-AA78B594EE1F}"/>
              </a:ext>
            </a:extLst>
          </p:cNvPr>
          <p:cNvSpPr txBox="1"/>
          <p:nvPr/>
        </p:nvSpPr>
        <p:spPr>
          <a:xfrm>
            <a:off x="467321" y="1916599"/>
            <a:ext cx="26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Del 1 (Mettevolltunnelen)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E2B842A-0597-5054-AB3D-246B0E827D3E}"/>
              </a:ext>
            </a:extLst>
          </p:cNvPr>
          <p:cNvSpPr txBox="1"/>
          <p:nvPr/>
        </p:nvSpPr>
        <p:spPr>
          <a:xfrm>
            <a:off x="4243829" y="1906829"/>
            <a:ext cx="308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Del 2 (Kvænangsfjelltunnelen)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31D5EA0-3DA8-A459-B7D5-93EF43EB9F2B}"/>
              </a:ext>
            </a:extLst>
          </p:cNvPr>
          <p:cNvSpPr txBox="1"/>
          <p:nvPr/>
        </p:nvSpPr>
        <p:spPr>
          <a:xfrm>
            <a:off x="8342689" y="1929117"/>
            <a:ext cx="281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Del 3 (Rakkenestunnelen)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E1BED54-8536-B780-28F9-DF0595E70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812258" y="1906829"/>
            <a:ext cx="466790" cy="447737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A090E8A-0220-9A51-2A5F-988A77A8970C}"/>
              </a:ext>
            </a:extLst>
          </p:cNvPr>
          <p:cNvSpPr txBox="1"/>
          <p:nvPr/>
        </p:nvSpPr>
        <p:spPr>
          <a:xfrm>
            <a:off x="1497550" y="2498202"/>
            <a:ext cx="613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Strekning som bygges ut i dette prosjektet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72AC6AB4-8406-2D48-BEBC-178155FB9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16" y="2498193"/>
            <a:ext cx="466790" cy="447737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46F4AA34-0272-AC11-77AC-2E8638ADD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745614" y="2546879"/>
            <a:ext cx="466790" cy="447737"/>
          </a:xfrm>
          <a:prstGeom prst="rect">
            <a:avLst/>
          </a:prstGeom>
        </p:spPr>
      </p:pic>
      <p:sp>
        <p:nvSpPr>
          <p:cNvPr id="23" name="Pil: venstre 22">
            <a:extLst>
              <a:ext uri="{FF2B5EF4-FFF2-40B4-BE49-F238E27FC236}">
                <a16:creationId xmlns:a16="http://schemas.microsoft.com/office/drawing/2014/main" id="{4ACE17DD-CA8E-E6D4-37DE-852A888427B2}"/>
              </a:ext>
            </a:extLst>
          </p:cNvPr>
          <p:cNvSpPr/>
          <p:nvPr/>
        </p:nvSpPr>
        <p:spPr>
          <a:xfrm>
            <a:off x="127221" y="6098650"/>
            <a:ext cx="548640" cy="27829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5F9F324-4DCE-F85C-269F-14BA18A86FAE}"/>
              </a:ext>
            </a:extLst>
          </p:cNvPr>
          <p:cNvSpPr txBox="1"/>
          <p:nvPr/>
        </p:nvSpPr>
        <p:spPr>
          <a:xfrm>
            <a:off x="675861" y="6042991"/>
            <a:ext cx="133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Tromsø</a:t>
            </a:r>
          </a:p>
        </p:txBody>
      </p:sp>
      <p:sp>
        <p:nvSpPr>
          <p:cNvPr id="25" name="Pil: venstre 24">
            <a:extLst>
              <a:ext uri="{FF2B5EF4-FFF2-40B4-BE49-F238E27FC236}">
                <a16:creationId xmlns:a16="http://schemas.microsoft.com/office/drawing/2014/main" id="{033CDBE8-E94D-61F7-353D-9E0D54554208}"/>
              </a:ext>
            </a:extLst>
          </p:cNvPr>
          <p:cNvSpPr/>
          <p:nvPr/>
        </p:nvSpPr>
        <p:spPr>
          <a:xfrm rot="10800000">
            <a:off x="11516139" y="6134027"/>
            <a:ext cx="548640" cy="27829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47BDB4A-B90B-9E75-9AFD-41D70880716D}"/>
              </a:ext>
            </a:extLst>
          </p:cNvPr>
          <p:cNvSpPr txBox="1"/>
          <p:nvPr/>
        </p:nvSpPr>
        <p:spPr>
          <a:xfrm>
            <a:off x="10611139" y="6098650"/>
            <a:ext cx="133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Alta</a:t>
            </a:r>
          </a:p>
        </p:txBody>
      </p:sp>
      <p:pic>
        <p:nvPicPr>
          <p:cNvPr id="40" name="Bilde 39">
            <a:extLst>
              <a:ext uri="{FF2B5EF4-FFF2-40B4-BE49-F238E27FC236}">
                <a16:creationId xmlns:a16="http://schemas.microsoft.com/office/drawing/2014/main" id="{2753CA2E-7ADC-F664-AD50-65939D397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715" y="1796844"/>
            <a:ext cx="933580" cy="600159"/>
          </a:xfrm>
          <a:prstGeom prst="rect">
            <a:avLst/>
          </a:prstGeom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77298EC2-2B89-1395-3B19-36FEE38AB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219" y="1819192"/>
            <a:ext cx="933580" cy="600159"/>
          </a:xfrm>
          <a:prstGeom prst="rect">
            <a:avLst/>
          </a:prstGeom>
        </p:spPr>
      </p:pic>
      <p:sp>
        <p:nvSpPr>
          <p:cNvPr id="4" name="Pil: høyre 3">
            <a:extLst>
              <a:ext uri="{FF2B5EF4-FFF2-40B4-BE49-F238E27FC236}">
                <a16:creationId xmlns:a16="http://schemas.microsoft.com/office/drawing/2014/main" id="{10B3E1D1-CF80-3258-8764-D8CB5FAC326A}"/>
              </a:ext>
            </a:extLst>
          </p:cNvPr>
          <p:cNvSpPr/>
          <p:nvPr/>
        </p:nvSpPr>
        <p:spPr>
          <a:xfrm rot="16200000">
            <a:off x="8443979" y="4334411"/>
            <a:ext cx="735864" cy="1082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49B9410-2C6C-A153-096C-1EC85D77CE3C}"/>
              </a:ext>
            </a:extLst>
          </p:cNvPr>
          <p:cNvSpPr txBox="1"/>
          <p:nvPr/>
        </p:nvSpPr>
        <p:spPr>
          <a:xfrm>
            <a:off x="8212404" y="4756463"/>
            <a:ext cx="119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 err="1">
                <a:solidFill>
                  <a:srgbClr val="0070C0"/>
                </a:solidFill>
              </a:rPr>
              <a:t>Rakkenesura</a:t>
            </a:r>
            <a:endParaRPr lang="nb-NO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3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742BC-C7E5-A331-18AF-E9DB47C2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prosjektet løse (samfunnsmål)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DE4C4F-5DF7-C570-6BC2-4EF7A318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nb-NO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Prosjektet skal sikre fremkommelighet og forutsigbarhet, samt øke samfunnssikkerheten gjennom å sikre ett robust, miljøvennlig og trafikksikkert transportsystem over Kvænangsfjellet og langs E6 i prosjektområdet. 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nb-NO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Samfunnsmålet skal løses på en optimal og kostnadseffektiv måte som gir høyeste mulig netto nytteverdi.</a:t>
            </a: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nb-NO" sz="2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Utfordring</a:t>
            </a:r>
          </a:p>
          <a:p>
            <a:pPr marL="727710" lvl="1">
              <a:lnSpc>
                <a:spcPct val="107000"/>
              </a:lnSpc>
              <a:spcAft>
                <a:spcPts val="800"/>
              </a:spcAft>
            </a:pPr>
            <a:r>
              <a:rPr lang="nb-NO" sz="2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Hovedutfordring for fjellovergangen er snøfokk og snøskred i område rundt selve Kvænangsfjellet, og snø og sørpeskred vest for fjellet. </a:t>
            </a:r>
          </a:p>
          <a:p>
            <a:pPr marL="727710" lvl="1">
              <a:lnSpc>
                <a:spcPct val="107000"/>
              </a:lnSpc>
              <a:spcAft>
                <a:spcPts val="800"/>
              </a:spcAft>
            </a:pPr>
            <a:r>
              <a:rPr lang="nb-NO" sz="2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Kvænangsfjellet var stengt 80 ganger i 2019 – </a:t>
            </a:r>
            <a:r>
              <a:rPr lang="nb-NO" sz="22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ved stengning er det omkjøring via Finland, 7 timer ekstra kjøretid.</a:t>
            </a:r>
            <a:endParaRPr lang="nb-NO" sz="22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307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410E1-D2FE-D5B1-A61D-BCC21D70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47517D-DE0B-5C95-24FC-13E8D778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62" y="951045"/>
            <a:ext cx="10980000" cy="5040000"/>
          </a:xfrm>
        </p:spPr>
        <p:txBody>
          <a:bodyPr/>
          <a:lstStyle/>
          <a:p>
            <a:r>
              <a:rPr lang="nb-NO" dirty="0"/>
              <a:t>Nye Veier overtok prosjektet E6 Kvænangsfjellet, </a:t>
            </a:r>
            <a:r>
              <a:rPr lang="nb-NO" dirty="0" err="1"/>
              <a:t>Oksfjordhamn</a:t>
            </a:r>
            <a:r>
              <a:rPr lang="nb-NO" dirty="0"/>
              <a:t> - Sørstraumen fra SVV i 2019. Det var 3 reguleringsplaner benevnt del 1-3, se kart under.</a:t>
            </a:r>
          </a:p>
          <a:p>
            <a:r>
              <a:rPr lang="nb-NO" dirty="0"/>
              <a:t>Verdianalyse for prosjektet ble gjennomført våren 2019</a:t>
            </a:r>
          </a:p>
          <a:p>
            <a:pPr lvl="1"/>
            <a:r>
              <a:rPr lang="nb-NO" dirty="0"/>
              <a:t>Anbefalingen fra verdianalysegruppa var å bygge ut delstrekning 1 og 2 og ingen tiltak på delstrekning 3.</a:t>
            </a:r>
            <a:endParaRPr lang="nb-NO" dirty="0">
              <a:solidFill>
                <a:srgbClr val="FF0000"/>
              </a:solidFill>
            </a:endParaRPr>
          </a:p>
          <a:p>
            <a:pPr lvl="1"/>
            <a:r>
              <a:rPr lang="nb-NO" dirty="0"/>
              <a:t>Dette ivaretok  hensikten med prosjektet, ref. forrige lysark.</a:t>
            </a:r>
          </a:p>
          <a:p>
            <a:pPr lvl="1"/>
            <a:r>
              <a:rPr lang="nb-NO" dirty="0"/>
              <a:t>Del 3, Rakkenestunnelen ble ikke en del av prosjektet. Hensikten med denne tunnelen var å redusere faren for steinsprang. SVV iverksatte i 2016 et midlertidig tiltak med nett på strekningen. Nye Veier har gjort en vurdering av mulighet for å forsterke nettene, se neste lysark.</a:t>
            </a:r>
          </a:p>
          <a:p>
            <a:r>
              <a:rPr lang="nb-NO" dirty="0"/>
              <a:t>Nye Veier fikk gjennom Stortingsproposisjon, </a:t>
            </a:r>
            <a:r>
              <a:rPr lang="nb-NO" dirty="0" err="1"/>
              <a:t>prop</a:t>
            </a:r>
            <a:r>
              <a:rPr lang="nb-NO" dirty="0"/>
              <a:t>. 110 S (2018-2019) ansvaret for planlegging og utbygging av E6 Kvænangsfjellet i Troms og Finnmark fylke.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i="1" dirty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DB64D22-5CCD-5663-DA59-41D57D4AD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92" b="22156"/>
          <a:stretch/>
        </p:blipFill>
        <p:spPr>
          <a:xfrm>
            <a:off x="6193766" y="4690642"/>
            <a:ext cx="5998234" cy="216735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381759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493301-3BFC-3300-8159-63B87368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Anbefaling del 3, </a:t>
            </a:r>
            <a:r>
              <a:rPr lang="nb-NO" dirty="0" err="1"/>
              <a:t>Rakkeneslia</a:t>
            </a:r>
            <a:endParaRPr lang="nb-NO" dirty="0"/>
          </a:p>
        </p:txBody>
      </p:sp>
      <p:pic>
        <p:nvPicPr>
          <p:cNvPr id="4" name="Plassholder for innhold 7" descr="Et bilde som inneholder utendørs, himmel, fjell, natur&#10;&#10;Automatisk generert beskrivelse">
            <a:extLst>
              <a:ext uri="{FF2B5EF4-FFF2-40B4-BE49-F238E27FC236}">
                <a16:creationId xmlns:a16="http://schemas.microsoft.com/office/drawing/2014/main" id="{48397731-10F5-7D6E-A70C-F93EC56CA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078" y="971610"/>
            <a:ext cx="3122763" cy="234207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C5771A7-A18D-BD38-1D28-957F91DD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975" y="1157124"/>
            <a:ext cx="8710001" cy="208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51D72-F7C2-FC8C-4460-BE39ACA22112}"/>
              </a:ext>
            </a:extLst>
          </p:cNvPr>
          <p:cNvSpPr txBox="1">
            <a:spLocks/>
          </p:cNvSpPr>
          <p:nvPr/>
        </p:nvSpPr>
        <p:spPr>
          <a:xfrm>
            <a:off x="1434820" y="3587402"/>
            <a:ext cx="8584008" cy="3421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Prosjektet anbefaler at man avstår fra å bruke midler på ytterligere midlertidige tiltak i </a:t>
            </a:r>
            <a:r>
              <a:rPr lang="nb-NO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Rakkeneslia</a:t>
            </a:r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Dette på grunn av kostnaden på tiltak som gir tilstrekkelig effekt. Se tabell over.</a:t>
            </a:r>
          </a:p>
          <a:p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Riktig tiltak er å bygge ny Rakkenestunnel.</a:t>
            </a:r>
          </a:p>
          <a:p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Spilt inn som et eget rassikringsprosjekt gjennom ordinære kanaler – med ny bevilgning. </a:t>
            </a:r>
          </a:p>
          <a:p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Utbygd strekning er tilpasset til en eventuell forlengelse i østenden mot </a:t>
            </a:r>
            <a:r>
              <a:rPr lang="nb-NO" sz="1600" kern="1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Rakkeneslia</a:t>
            </a:r>
            <a:r>
              <a:rPr lang="nb-NO" sz="1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på     et senere tidspunkt.</a:t>
            </a:r>
          </a:p>
          <a:p>
            <a:pPr marL="0" indent="0">
              <a:buNone/>
            </a:pPr>
            <a:endParaRPr lang="nb-NO" sz="16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7F8EA39C-A5C2-CD88-6201-F6C3E682D9F9}"/>
              </a:ext>
            </a:extLst>
          </p:cNvPr>
          <p:cNvSpPr/>
          <p:nvPr/>
        </p:nvSpPr>
        <p:spPr>
          <a:xfrm>
            <a:off x="3745975" y="1500996"/>
            <a:ext cx="8581172" cy="715993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4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410E1-D2FE-D5B1-A61D-BCC21D70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31" y="399039"/>
            <a:ext cx="10983600" cy="792000"/>
          </a:xfrm>
        </p:spPr>
        <p:txBody>
          <a:bodyPr/>
          <a:lstStyle/>
          <a:p>
            <a:r>
              <a:rPr lang="nb-NO" dirty="0"/>
              <a:t>E6 Kvænangsfjellet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44C4829-770A-0DE2-5ECA-39FE9A450A77}"/>
              </a:ext>
            </a:extLst>
          </p:cNvPr>
          <p:cNvSpPr txBox="1"/>
          <p:nvPr/>
        </p:nvSpPr>
        <p:spPr>
          <a:xfrm>
            <a:off x="7908261" y="3226279"/>
            <a:ext cx="385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graphicFrame>
        <p:nvGraphicFramePr>
          <p:cNvPr id="9" name="Tabell 10">
            <a:extLst>
              <a:ext uri="{FF2B5EF4-FFF2-40B4-BE49-F238E27FC236}">
                <a16:creationId xmlns:a16="http://schemas.microsoft.com/office/drawing/2014/main" id="{429CA55B-3D56-1F45-6A80-15B18A09E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81155"/>
              </p:ext>
            </p:extLst>
          </p:nvPr>
        </p:nvGraphicFramePr>
        <p:xfrm>
          <a:off x="160420" y="1255274"/>
          <a:ext cx="3533394" cy="4870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382">
                  <a:extLst>
                    <a:ext uri="{9D8B030D-6E8A-4147-A177-3AD203B41FA5}">
                      <a16:colId xmlns:a16="http://schemas.microsoft.com/office/drawing/2014/main" val="821922919"/>
                    </a:ext>
                  </a:extLst>
                </a:gridCol>
                <a:gridCol w="1187012">
                  <a:extLst>
                    <a:ext uri="{9D8B030D-6E8A-4147-A177-3AD203B41FA5}">
                      <a16:colId xmlns:a16="http://schemas.microsoft.com/office/drawing/2014/main" val="1597261359"/>
                    </a:ext>
                  </a:extLst>
                </a:gridCol>
              </a:tblGrid>
              <a:tr h="376903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Nøkkeldata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99505"/>
                  </a:ext>
                </a:extLst>
              </a:tr>
              <a:tr h="94571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Vedtatt reguleringsplan mars 2021 i Nordreisa og Kvænangen kommuner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36657"/>
                  </a:ext>
                </a:extLst>
              </a:tr>
              <a:tr h="8080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Totalentreprenør Leonard Nilsen og Sønner, med rådgiver </a:t>
                      </a:r>
                      <a:r>
                        <a:rPr lang="nb-NO" sz="1200" dirty="0" err="1"/>
                        <a:t>Asplan</a:t>
                      </a:r>
                      <a:r>
                        <a:rPr lang="nb-NO" sz="1200" dirty="0"/>
                        <a:t> </a:t>
                      </a:r>
                      <a:r>
                        <a:rPr lang="nb-NO" sz="1200" dirty="0" err="1"/>
                        <a:t>Viak</a:t>
                      </a:r>
                      <a:endParaRPr lang="nb-N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5372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Prosjektkostnad </a:t>
                      </a:r>
                      <a:r>
                        <a:rPr lang="nb-NO" sz="1200" dirty="0"/>
                        <a:t>NOK 2023-kr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2,1 mrd.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03877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Kontraktsum eks. mva.         NOK 2023-kr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1,5 mrd.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816489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Inngått kontrakt entreprenør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juli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530018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Oppstart anleggsarbeider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august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907989"/>
                  </a:ext>
                </a:extLst>
              </a:tr>
              <a:tr h="547911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Frist for Ferdigstillelse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 september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53639"/>
                  </a:ext>
                </a:extLst>
              </a:tr>
            </a:tbl>
          </a:graphicData>
        </a:graphic>
      </p:graphicFrame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EE95E3ED-E9F4-7FCA-07B2-EA6D108709F9}"/>
              </a:ext>
            </a:extLst>
          </p:cNvPr>
          <p:cNvGraphicFramePr>
            <a:graphicFrameLocks noGrp="1"/>
          </p:cNvGraphicFramePr>
          <p:nvPr/>
        </p:nvGraphicFramePr>
        <p:xfrm>
          <a:off x="8141155" y="1231271"/>
          <a:ext cx="3776580" cy="231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6580">
                  <a:extLst>
                    <a:ext uri="{9D8B030D-6E8A-4147-A177-3AD203B41FA5}">
                      <a16:colId xmlns:a16="http://schemas.microsoft.com/office/drawing/2014/main" val="219345942"/>
                    </a:ext>
                  </a:extLst>
                </a:gridCol>
              </a:tblGrid>
              <a:tr h="654905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Hovedutfordringer i prosjektet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034404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Klima/værforhold på fjellet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89283"/>
                  </a:ext>
                </a:extLst>
              </a:tr>
              <a:tr h="700624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Miljø- sårbar natur og resipient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412851"/>
                  </a:ext>
                </a:extLst>
              </a:tr>
              <a:tr h="550214"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Reindriftsnæringen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75972"/>
                  </a:ext>
                </a:extLst>
              </a:tr>
            </a:tbl>
          </a:graphicData>
        </a:graphic>
      </p:graphicFrame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E67D6AE2-C6F4-A2F8-24C2-069D5524D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59957"/>
              </p:ext>
            </p:extLst>
          </p:nvPr>
        </p:nvGraphicFramePr>
        <p:xfrm>
          <a:off x="3856808" y="1231271"/>
          <a:ext cx="4121353" cy="492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815">
                  <a:extLst>
                    <a:ext uri="{9D8B030D-6E8A-4147-A177-3AD203B41FA5}">
                      <a16:colId xmlns:a16="http://schemas.microsoft.com/office/drawing/2014/main" val="1828045461"/>
                    </a:ext>
                  </a:extLst>
                </a:gridCol>
                <a:gridCol w="1181538">
                  <a:extLst>
                    <a:ext uri="{9D8B030D-6E8A-4147-A177-3AD203B41FA5}">
                      <a16:colId xmlns:a16="http://schemas.microsoft.com/office/drawing/2014/main" val="2419259487"/>
                    </a:ext>
                  </a:extLst>
                </a:gridCol>
              </a:tblGrid>
              <a:tr h="438320">
                <a:tc gridSpan="2">
                  <a:txBody>
                    <a:bodyPr/>
                    <a:lstStyle/>
                    <a:p>
                      <a:pPr algn="ctr"/>
                      <a:r>
                        <a:rPr lang="nb-NO" dirty="0"/>
                        <a:t>Hovedmengder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79072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ÅDT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10076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Parsell-lengde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 15 500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1251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Mettevolltunnelen inkl portaler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 2 460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238132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Kvænangsfjelltunnelen inkl portaler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 3 400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8787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Vei i 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 8 600m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438738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Hvorav gjenbruk av eks. vei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2 200m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49898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Konstruksjoner (4 portaler og 1 bru)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5 </a:t>
                      </a:r>
                      <a:r>
                        <a:rPr lang="nb-NO" sz="1200" dirty="0" err="1"/>
                        <a:t>stk</a:t>
                      </a:r>
                      <a:endParaRPr lang="nb-NO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34834"/>
                  </a:ext>
                </a:extLst>
              </a:tr>
              <a:tr h="560585">
                <a:tc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Masseforflytting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1,2 mill. m3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36929"/>
                  </a:ext>
                </a:extLst>
              </a:tr>
            </a:tbl>
          </a:graphicData>
        </a:graphic>
      </p:graphicFrame>
      <p:pic>
        <p:nvPicPr>
          <p:cNvPr id="6" name="Bilde 5" descr="Et bilde som inneholder bil, frontrute, utendørs, nedbør&#10;&#10;Automatisk generert beskrivelse">
            <a:extLst>
              <a:ext uri="{FF2B5EF4-FFF2-40B4-BE49-F238E27FC236}">
                <a16:creationId xmlns:a16="http://schemas.microsoft.com/office/drawing/2014/main" id="{5FAAC475-30D1-7A78-1E54-C4DE8B7AE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870" y="3587534"/>
            <a:ext cx="2400986" cy="32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9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0410E1-D2FE-D5B1-A61D-BCC21D70D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816"/>
            <a:ext cx="10983600" cy="792000"/>
          </a:xfrm>
        </p:spPr>
        <p:txBody>
          <a:bodyPr/>
          <a:lstStyle/>
          <a:p>
            <a:r>
              <a:rPr lang="nb-NO" dirty="0"/>
              <a:t>Status fremdrift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47517D-DE0B-5C95-24FC-13E8D7789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603396"/>
            <a:ext cx="10980000" cy="5040000"/>
          </a:xfrm>
        </p:spPr>
        <p:txBody>
          <a:bodyPr/>
          <a:lstStyle/>
          <a:p>
            <a:r>
              <a:rPr lang="nb-NO" sz="2000" dirty="0"/>
              <a:t>Masseflytting: I all hovedsak utført. Overskuddsmasse stort sett gjenbrukt. Her nevnes spesielt at planlagte deponier oppe på fjellet ikke har blitt anvendt. God sirkulærøkonomi i prosjektet.</a:t>
            </a:r>
          </a:p>
          <a:p>
            <a:r>
              <a:rPr lang="nb-NO" sz="2000" dirty="0"/>
              <a:t>Mettevolltunnelen: I all hovedsak ferdig innredet. Elektroarbeider pågår.</a:t>
            </a:r>
            <a:r>
              <a:rPr lang="nb-NO" sz="2000" dirty="0">
                <a:solidFill>
                  <a:srgbClr val="FF0000"/>
                </a:solidFill>
              </a:rPr>
              <a:t> </a:t>
            </a:r>
            <a:r>
              <a:rPr lang="nb-NO" sz="2000" dirty="0"/>
              <a:t>Planlagt ferdigstillelse juni 2024. Skredvoll som ekstra skredsikring ved vestre påhugg tilnærmet ferdig.</a:t>
            </a:r>
          </a:p>
          <a:p>
            <a:r>
              <a:rPr lang="nb-NO" sz="2000" dirty="0"/>
              <a:t>Kvænangsfjelltunnelen: Åpnet 15. desember 2023.</a:t>
            </a:r>
            <a:endParaRPr lang="nb-NO" sz="2000" dirty="0">
              <a:solidFill>
                <a:srgbClr val="FF0000"/>
              </a:solidFill>
            </a:endParaRPr>
          </a:p>
          <a:p>
            <a:r>
              <a:rPr lang="nb-NO" sz="2000" dirty="0"/>
              <a:t>Vei i dagen: Gjenstår veiarbeider i den østre delen av prosjektet samt på begge sider av Mettevolltunnelen. Ferdigstilles september 2024. Eksisterende E6 over fjellet blir omklassifisert til nasjonal sykkelveg.</a:t>
            </a:r>
          </a:p>
          <a:p>
            <a:r>
              <a:rPr lang="nb-NO" sz="2000" dirty="0"/>
              <a:t>Suselva bru: Startet september 2023. Ferdigstilles sommer 2024.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 descr="Feb 2022">
            <a:extLst>
              <a:ext uri="{FF2B5EF4-FFF2-40B4-BE49-F238E27FC236}">
                <a16:creationId xmlns:a16="http://schemas.microsoft.com/office/drawing/2014/main" id="{C3DEA970-2DE0-47CA-5814-9A7159FC7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19"/>
          <a:stretch/>
        </p:blipFill>
        <p:spPr>
          <a:xfrm>
            <a:off x="7713554" y="5006324"/>
            <a:ext cx="3534270" cy="1863606"/>
          </a:xfrm>
          <a:prstGeom prst="rect">
            <a:avLst/>
          </a:prstGeom>
        </p:spPr>
      </p:pic>
      <p:pic>
        <p:nvPicPr>
          <p:cNvPr id="9" name="Bilde 8" descr="Et bilde som inneholder utendørs, gress, vei, himmel&#10;&#10;Automatisk generert beskrivelse">
            <a:extLst>
              <a:ext uri="{FF2B5EF4-FFF2-40B4-BE49-F238E27FC236}">
                <a16:creationId xmlns:a16="http://schemas.microsoft.com/office/drawing/2014/main" id="{D05843FB-840C-29EA-6C2C-EBA2A0930A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11"/>
          <a:stretch/>
        </p:blipFill>
        <p:spPr>
          <a:xfrm>
            <a:off x="977078" y="4975809"/>
            <a:ext cx="3727706" cy="186360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184119C-DB9B-BC4A-6BC1-5F14E769C129}"/>
              </a:ext>
            </a:extLst>
          </p:cNvPr>
          <p:cNvSpPr txBox="1"/>
          <p:nvPr/>
        </p:nvSpPr>
        <p:spPr>
          <a:xfrm>
            <a:off x="1039067" y="4636992"/>
            <a:ext cx="277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Sept. 2021 Første salve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2E968ED-849B-F1EE-EF34-1F1AB548E157}"/>
              </a:ext>
            </a:extLst>
          </p:cNvPr>
          <p:cNvSpPr txBox="1"/>
          <p:nvPr/>
        </p:nvSpPr>
        <p:spPr>
          <a:xfrm>
            <a:off x="7850832" y="4636992"/>
            <a:ext cx="293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Feb. 2022 Driving 6mnd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FDA5795-C46D-1B75-5A66-5998352B2657}"/>
              </a:ext>
            </a:extLst>
          </p:cNvPr>
          <p:cNvSpPr txBox="1"/>
          <p:nvPr/>
        </p:nvSpPr>
        <p:spPr>
          <a:xfrm>
            <a:off x="4756859" y="4975809"/>
            <a:ext cx="3025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Kvænangsfjelltunnelen østre påhugg </a:t>
            </a:r>
          </a:p>
        </p:txBody>
      </p:sp>
    </p:spTree>
    <p:extLst>
      <p:ext uri="{BB962C8B-B14F-4D97-AF65-F5344CB8AC3E}">
        <p14:creationId xmlns:p14="http://schemas.microsoft.com/office/powerpoint/2010/main" val="31279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3038F1-0B79-06A2-BF7B-CB9A1CD2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Status HMS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16BA964-BB0A-6AEA-0737-1A136E317D63}"/>
              </a:ext>
            </a:extLst>
          </p:cNvPr>
          <p:cNvSpPr txBox="1"/>
          <p:nvPr/>
        </p:nvSpPr>
        <p:spPr>
          <a:xfrm>
            <a:off x="3243532" y="1367999"/>
            <a:ext cx="2852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              </a:t>
            </a:r>
            <a:r>
              <a:rPr lang="nb-NO" b="1" dirty="0"/>
              <a:t>YM</a:t>
            </a:r>
          </a:p>
          <a:p>
            <a:r>
              <a:rPr lang="nb-NO" dirty="0"/>
              <a:t>Mål               Status</a:t>
            </a:r>
          </a:p>
          <a:p>
            <a:endParaRPr lang="nb-NO" dirty="0"/>
          </a:p>
          <a:p>
            <a:r>
              <a:rPr lang="nb-NO" dirty="0"/>
              <a:t>M1=0            M1=0</a:t>
            </a:r>
          </a:p>
          <a:p>
            <a:r>
              <a:rPr lang="nb-NO" dirty="0"/>
              <a:t>M3&gt;300        M3=704</a:t>
            </a:r>
          </a:p>
        </p:txBody>
      </p:sp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8FDAC6A7-E6C5-12BB-106D-62E39160C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09127"/>
              </p:ext>
            </p:extLst>
          </p:nvPr>
        </p:nvGraphicFramePr>
        <p:xfrm>
          <a:off x="517585" y="1300174"/>
          <a:ext cx="11155053" cy="442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56">
                  <a:extLst>
                    <a:ext uri="{9D8B030D-6E8A-4147-A177-3AD203B41FA5}">
                      <a16:colId xmlns:a16="http://schemas.microsoft.com/office/drawing/2014/main" val="806263921"/>
                    </a:ext>
                  </a:extLst>
                </a:gridCol>
                <a:gridCol w="1848702">
                  <a:extLst>
                    <a:ext uri="{9D8B030D-6E8A-4147-A177-3AD203B41FA5}">
                      <a16:colId xmlns:a16="http://schemas.microsoft.com/office/drawing/2014/main" val="3497370518"/>
                    </a:ext>
                  </a:extLst>
                </a:gridCol>
                <a:gridCol w="1869056">
                  <a:extLst>
                    <a:ext uri="{9D8B030D-6E8A-4147-A177-3AD203B41FA5}">
                      <a16:colId xmlns:a16="http://schemas.microsoft.com/office/drawing/2014/main" val="3784087537"/>
                    </a:ext>
                  </a:extLst>
                </a:gridCol>
                <a:gridCol w="1858879">
                  <a:extLst>
                    <a:ext uri="{9D8B030D-6E8A-4147-A177-3AD203B41FA5}">
                      <a16:colId xmlns:a16="http://schemas.microsoft.com/office/drawing/2014/main" val="2242869888"/>
                    </a:ext>
                  </a:extLst>
                </a:gridCol>
                <a:gridCol w="2129947">
                  <a:extLst>
                    <a:ext uri="{9D8B030D-6E8A-4147-A177-3AD203B41FA5}">
                      <a16:colId xmlns:a16="http://schemas.microsoft.com/office/drawing/2014/main" val="3256262423"/>
                    </a:ext>
                  </a:extLst>
                </a:gridCol>
                <a:gridCol w="1587813">
                  <a:extLst>
                    <a:ext uri="{9D8B030D-6E8A-4147-A177-3AD203B41FA5}">
                      <a16:colId xmlns:a16="http://schemas.microsoft.com/office/drawing/2014/main" val="940997120"/>
                    </a:ext>
                  </a:extLst>
                </a:gridCol>
              </a:tblGrid>
              <a:tr h="682432"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SHA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YM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SER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63575"/>
                  </a:ext>
                </a:extLst>
              </a:tr>
              <a:tr h="620670">
                <a:tc>
                  <a:txBody>
                    <a:bodyPr/>
                    <a:lstStyle/>
                    <a:p>
                      <a:r>
                        <a:rPr lang="nb-NO" sz="1100" b="1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35227"/>
                  </a:ext>
                </a:extLst>
              </a:tr>
              <a:tr h="632794">
                <a:tc>
                  <a:txBody>
                    <a:bodyPr/>
                    <a:lstStyle/>
                    <a:p>
                      <a:r>
                        <a:rPr lang="nb-NO" sz="1400" dirty="0"/>
                        <a:t>H1=0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H1=4,76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M1=0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M1=0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b-NO" sz="1200" dirty="0"/>
                        <a:t>Ingen brudd på seriøsitetskrav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nb-NO" sz="1100" dirty="0"/>
                    </a:p>
                    <a:p>
                      <a:pPr algn="ctr"/>
                      <a:endParaRPr lang="nb-NO" sz="1100" dirty="0"/>
                    </a:p>
                    <a:p>
                      <a:pPr algn="ctr"/>
                      <a:endParaRPr lang="nb-NO" sz="1100" dirty="0"/>
                    </a:p>
                    <a:p>
                      <a:pPr algn="ctr"/>
                      <a:endParaRPr lang="nb-NO" sz="1100" dirty="0"/>
                    </a:p>
                    <a:p>
                      <a:pPr algn="ctr"/>
                      <a:r>
                        <a:rPr lang="nb-NO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20578"/>
                  </a:ext>
                </a:extLst>
              </a:tr>
              <a:tr h="703240">
                <a:tc>
                  <a:txBody>
                    <a:bodyPr/>
                    <a:lstStyle/>
                    <a:p>
                      <a:r>
                        <a:rPr lang="nb-NO" sz="1400" dirty="0"/>
                        <a:t>H2&lt;12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H2=15,88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M3&gt;300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M3=654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359676"/>
                  </a:ext>
                </a:extLst>
              </a:tr>
              <a:tr h="426967">
                <a:tc>
                  <a:txBody>
                    <a:bodyPr/>
                    <a:lstStyle/>
                    <a:p>
                      <a:r>
                        <a:rPr lang="nb-NO" sz="1400" dirty="0"/>
                        <a:t>H5&gt;2000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H5=2951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10739"/>
                  </a:ext>
                </a:extLst>
              </a:tr>
              <a:tr h="1361664">
                <a:tc gridSpan="2">
                  <a:txBody>
                    <a:bodyPr/>
                    <a:lstStyle/>
                    <a:p>
                      <a:r>
                        <a:rPr lang="nb-NO" sz="1200" dirty="0"/>
                        <a:t>Prosjektet fikk en dødsulykke i sept.22.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b-NO" sz="1200" dirty="0"/>
                        <a:t>Det har vært gjennomført ett tilsyn fra statsforvalter. De fant 5 avvik og kom med 2 anmerkninger. Disse er svart ut i etterkant.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73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80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_Veier-Presentasjonsmal-v3[1].pptx" id="{D8F129AA-1D17-434F-96CE-FEF00C9BCE86}" vid="{9A75B62D-BE54-4875-8A66-6205F54A68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Presmal v3</Template>
  <TotalTime>1444</TotalTime>
  <Words>706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Office-tema</vt:lpstr>
      <vt:lpstr>PowerPoint-presentasjon</vt:lpstr>
      <vt:lpstr>E6 Kvænangsfjellet   </vt:lpstr>
      <vt:lpstr>E6 Kvænangsfjellet </vt:lpstr>
      <vt:lpstr>Hva skal prosjektet løse (samfunnsmål)</vt:lpstr>
      <vt:lpstr>Historikk</vt:lpstr>
      <vt:lpstr>Anbefaling del 3, Rakkeneslia</vt:lpstr>
      <vt:lpstr>E6 Kvænangsfjellet </vt:lpstr>
      <vt:lpstr>Status fremdrift </vt:lpstr>
      <vt:lpstr>Status HMS 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Steinar Rask</dc:creator>
  <cp:lastModifiedBy>Lars Bjørgård</cp:lastModifiedBy>
  <cp:revision>23</cp:revision>
  <cp:lastPrinted>2023-09-27T11:29:05Z</cp:lastPrinted>
  <dcterms:created xsi:type="dcterms:W3CDTF">2023-05-05T10:38:08Z</dcterms:created>
  <dcterms:modified xsi:type="dcterms:W3CDTF">2024-01-22T04:53:41Z</dcterms:modified>
</cp:coreProperties>
</file>